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73" r:id="rId3"/>
    <p:sldId id="291" r:id="rId4"/>
    <p:sldId id="280" r:id="rId5"/>
    <p:sldId id="275" r:id="rId6"/>
    <p:sldId id="278" r:id="rId7"/>
    <p:sldId id="282" r:id="rId8"/>
    <p:sldId id="283" r:id="rId9"/>
    <p:sldId id="285" r:id="rId10"/>
    <p:sldId id="279" r:id="rId11"/>
    <p:sldId id="284" r:id="rId12"/>
    <p:sldId id="257" r:id="rId13"/>
    <p:sldId id="258" r:id="rId14"/>
    <p:sldId id="259" r:id="rId15"/>
    <p:sldId id="260" r:id="rId16"/>
    <p:sldId id="288" r:id="rId17"/>
    <p:sldId id="290" r:id="rId18"/>
    <p:sldId id="289" r:id="rId19"/>
    <p:sldId id="286" r:id="rId20"/>
    <p:sldId id="287" r:id="rId21"/>
    <p:sldId id="281" r:id="rId22"/>
    <p:sldId id="270" r:id="rId23"/>
    <p:sldId id="276" r:id="rId24"/>
    <p:sldId id="292" r:id="rId25"/>
    <p:sldId id="269" r:id="rId26"/>
    <p:sldId id="265" r:id="rId27"/>
    <p:sldId id="277"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1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F235E4-1C2D-4DA2-A1FD-A65A7E33D5E4}" type="datetimeFigureOut">
              <a:rPr lang="ru-RU" smtClean="0"/>
              <a:pPr/>
              <a:t>24.11.2020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702A65-9946-48E5-BC91-ACE1BC641348}" type="slidenum">
              <a:rPr lang="ru-RU" smtClean="0"/>
              <a:pPr/>
              <a:t>‹#›</a:t>
            </a:fld>
            <a:endParaRPr lang="ru-RU"/>
          </a:p>
        </p:txBody>
      </p:sp>
    </p:spTree>
    <p:extLst>
      <p:ext uri="{BB962C8B-B14F-4D97-AF65-F5344CB8AC3E}">
        <p14:creationId xmlns:p14="http://schemas.microsoft.com/office/powerpoint/2010/main" xmlns="" val="1577118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C702A65-9946-48E5-BC91-ACE1BC641348}" type="slidenum">
              <a:rPr lang="ru-RU" smtClean="0"/>
              <a:pPr/>
              <a:t>4</a:t>
            </a:fld>
            <a:endParaRPr lang="ru-RU"/>
          </a:p>
        </p:txBody>
      </p:sp>
    </p:spTree>
    <p:extLst>
      <p:ext uri="{BB962C8B-B14F-4D97-AF65-F5344CB8AC3E}">
        <p14:creationId xmlns:p14="http://schemas.microsoft.com/office/powerpoint/2010/main" xmlns="" val="3166531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Date Placeholder 29"/>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19" name="Footer Placeholder 18"/>
          <p:cNvSpPr>
            <a:spLocks noGrp="1"/>
          </p:cNvSpPr>
          <p:nvPr>
            <p:ph type="ftr" sz="quarter" idx="11"/>
          </p:nvPr>
        </p:nvSpPr>
        <p:spPr/>
        <p:txBody>
          <a:bodyPr/>
          <a:lstStyle/>
          <a:p>
            <a:endParaRPr lang="ru-RU"/>
          </a:p>
        </p:txBody>
      </p:sp>
      <p:sp>
        <p:nvSpPr>
          <p:cNvPr id="27" name="Slide Number Placeholder 26"/>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ru-RU" smtClean="0"/>
              <a:t>Образец заголовка</a:t>
            </a:r>
            <a:endParaRPr kumimoji="0" lang="en-US"/>
          </a:p>
        </p:txBody>
      </p:sp>
      <p:sp>
        <p:nvSpPr>
          <p:cNvPr id="3" name="Content Placeholder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Date Placeholder 6"/>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Date Placeholder 2"/>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Date Placeholder 4"/>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24.11.2020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a:xfrm>
            <a:off x="8077200" y="6356350"/>
            <a:ext cx="609600" cy="365125"/>
          </a:xfrm>
        </p:spPr>
        <p:txBody>
          <a:bodyPr/>
          <a:lstStyle/>
          <a:p>
            <a:fld id="{B19B0651-EE4F-4900-A07F-96A6BFA9D0F0}" type="slidenum">
              <a:rPr lang="ru-RU" smtClean="0"/>
              <a:pPr/>
              <a:t>‹#›</a:t>
            </a:fld>
            <a:endParaRPr lang="ru-RU"/>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4C71EC6-210F-42DE-9C53-41977AD35B3D}" type="datetimeFigureOut">
              <a:rPr lang="ru-RU" smtClean="0"/>
              <a:pPr/>
              <a:t>24.11.2020</a:t>
            </a:fld>
            <a:endParaRPr lang="ru-RU"/>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9B0651-EE4F-4900-A07F-96A6BFA9D0F0}" type="slidenum">
              <a:rPr lang="ru-RU" smtClean="0"/>
              <a:pPr/>
              <a:t>‹#›</a:t>
            </a:fld>
            <a:endParaRPr lang="ru-RU"/>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youtu.be/UfgBuqLuXco"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9023" y="548680"/>
            <a:ext cx="7772400" cy="1470025"/>
          </a:xfrm>
        </p:spPr>
        <p:txBody>
          <a:bodyPr>
            <a:normAutofit/>
          </a:bodyPr>
          <a:lstStyle/>
          <a:p>
            <a:pPr algn="ctr"/>
            <a:r>
              <a:rPr lang="ru-RU" sz="2700" dirty="0" smtClean="0">
                <a:latin typeface="Times New Roman" pitchFamily="18" charset="0"/>
                <a:cs typeface="Times New Roman" pitchFamily="18" charset="0"/>
              </a:rPr>
              <a:t>ГУ  </a:t>
            </a:r>
            <a:r>
              <a:rPr lang="ru-RU" sz="2700" dirty="0" err="1" smtClean="0">
                <a:latin typeface="Times New Roman" pitchFamily="18" charset="0"/>
                <a:cs typeface="Times New Roman" pitchFamily="18" charset="0"/>
              </a:rPr>
              <a:t>Тасты</a:t>
            </a:r>
            <a:r>
              <a:rPr lang="ru-RU" sz="2700" dirty="0" smtClean="0">
                <a:latin typeface="Times New Roman" pitchFamily="18" charset="0"/>
                <a:cs typeface="Times New Roman" pitchFamily="18" charset="0"/>
              </a:rPr>
              <a:t> – </a:t>
            </a:r>
            <a:r>
              <a:rPr lang="ru-RU" sz="2700" dirty="0" err="1" smtClean="0">
                <a:latin typeface="Times New Roman" pitchFamily="18" charset="0"/>
                <a:cs typeface="Times New Roman" pitchFamily="18" charset="0"/>
              </a:rPr>
              <a:t>Талдинская</a:t>
            </a:r>
            <a:r>
              <a:rPr lang="ru-RU" sz="2700" dirty="0" smtClean="0">
                <a:latin typeface="Times New Roman" pitchFamily="18" charset="0"/>
                <a:cs typeface="Times New Roman" pitchFamily="18" charset="0"/>
              </a:rPr>
              <a:t> СШ</a:t>
            </a:r>
            <a:r>
              <a:rPr lang="ru-RU" sz="2700" dirty="0" smtClean="0">
                <a:latin typeface="Times New Roman" pitchFamily="18" charset="0"/>
                <a:cs typeface="Times New Roman" pitchFamily="18" charset="0"/>
              </a:rPr>
              <a:t/>
            </a:r>
            <a:br>
              <a:rPr lang="ru-RU" sz="2700" dirty="0" smtClean="0">
                <a:latin typeface="Times New Roman" pitchFamily="18" charset="0"/>
                <a:cs typeface="Times New Roman" pitchFamily="18" charset="0"/>
              </a:rPr>
            </a:br>
            <a:r>
              <a:rPr lang="ru-RU" sz="2700" dirty="0" smtClean="0">
                <a:latin typeface="Times New Roman" pitchFamily="18" charset="0"/>
                <a:cs typeface="Times New Roman" pitchFamily="18" charset="0"/>
              </a:rPr>
              <a:t>Урок Самопознания в 8 классе</a:t>
            </a:r>
            <a:r>
              <a:rPr lang="ru-RU" sz="3600" dirty="0" smtClean="0">
                <a:latin typeface="Times New Roman" pitchFamily="18" charset="0"/>
                <a:cs typeface="Times New Roman" pitchFamily="18" charset="0"/>
              </a:rPr>
              <a:t/>
            </a:r>
            <a:br>
              <a:rPr lang="ru-RU" sz="3600" dirty="0" smtClean="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9672" y="1700808"/>
            <a:ext cx="5724128" cy="4293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027426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myshared.ru/58/1343460/slide_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042" y="0"/>
            <a:ext cx="9117957" cy="68461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958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ds04.infourok.ru/uploads/ex/0f78/000ba837-0afd8d39/img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699" y="0"/>
            <a:ext cx="9144000" cy="66866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803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1143000"/>
          </a:xfrm>
        </p:spPr>
        <p:txBody>
          <a:bodyPr>
            <a:normAutofit fontScale="90000"/>
          </a:bodyPr>
          <a:lstStyle/>
          <a:p>
            <a:pPr algn="ctr"/>
            <a:r>
              <a:rPr lang="ru-RU" dirty="0"/>
              <a:t>Ненасилие – </a:t>
            </a:r>
            <a:r>
              <a:rPr lang="ru-RU" sz="5400" dirty="0"/>
              <a:t>это Любовь в миропонимании</a:t>
            </a:r>
            <a:br>
              <a:rPr lang="ru-RU" sz="5400" dirty="0"/>
            </a:br>
            <a:endParaRPr lang="ru-RU" dirty="0"/>
          </a:p>
        </p:txBody>
      </p:sp>
      <p:pic>
        <p:nvPicPr>
          <p:cNvPr id="4" name="Picture 2" descr="http://s125.ru/go/http:/img11.nnm.ru/2/e/1/4/8/26a86f6f747e1d1dcea79bd90b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77281" y="1935163"/>
            <a:ext cx="4389437" cy="43894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5244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3140968"/>
            <a:ext cx="8229600" cy="1287016"/>
          </a:xfrm>
        </p:spPr>
        <p:txBody>
          <a:bodyPr>
            <a:normAutofit fontScale="90000"/>
          </a:bodyPr>
          <a:lstStyle/>
          <a:p>
            <a:pPr algn="ctr"/>
            <a:r>
              <a:rPr lang="ru-RU" dirty="0" smtClean="0"/>
              <a:t>НЕНАСИЛИЕ</a:t>
            </a:r>
            <a:br>
              <a:rPr lang="ru-RU" dirty="0" smtClean="0"/>
            </a:br>
            <a:r>
              <a:rPr lang="ru-RU" dirty="0"/>
              <a:t>– сладкий плод практики Истины, Любви, Праведного поведения и Покоя</a:t>
            </a:r>
            <a:br>
              <a:rPr lang="ru-RU" dirty="0"/>
            </a:br>
            <a:r>
              <a:rPr lang="ru-RU" dirty="0"/>
              <a:t/>
            </a:r>
            <a:br>
              <a:rPr lang="ru-RU" dirty="0"/>
            </a:br>
            <a:endParaRPr lang="ru-RU" dirty="0"/>
          </a:p>
        </p:txBody>
      </p:sp>
      <p:sp>
        <p:nvSpPr>
          <p:cNvPr id="3" name="Объект 2"/>
          <p:cNvSpPr>
            <a:spLocks noGrp="1"/>
          </p:cNvSpPr>
          <p:nvPr>
            <p:ph idx="1"/>
          </p:nvPr>
        </p:nvSpPr>
        <p:spPr>
          <a:xfrm>
            <a:off x="1043608" y="3356992"/>
            <a:ext cx="7643192" cy="2967608"/>
          </a:xfrm>
        </p:spPr>
        <p:txBody>
          <a:bodyPr/>
          <a:lstStyle/>
          <a:p>
            <a:pPr marL="0" indent="0">
              <a:buNone/>
            </a:pPr>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3140968"/>
            <a:ext cx="7848872" cy="33843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0058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a:t>Характерные особенности ненасилия</a:t>
            </a:r>
          </a:p>
        </p:txBody>
      </p:sp>
      <p:sp>
        <p:nvSpPr>
          <p:cNvPr id="3" name="Объект 2"/>
          <p:cNvSpPr>
            <a:spLocks noGrp="1"/>
          </p:cNvSpPr>
          <p:nvPr>
            <p:ph idx="1"/>
          </p:nvPr>
        </p:nvSpPr>
        <p:spPr/>
        <p:txBody>
          <a:bodyPr>
            <a:normAutofit lnSpcReduction="10000"/>
          </a:bodyPr>
          <a:lstStyle/>
          <a:p>
            <a:r>
              <a:rPr lang="ru-RU" sz="2800" dirty="0"/>
              <a:t>Осознание единства всего сущего</a:t>
            </a:r>
          </a:p>
          <a:p>
            <a:r>
              <a:rPr lang="ru-RU" sz="2800" dirty="0"/>
              <a:t>Ненасилие проявляет себя как любовь ко всем существам</a:t>
            </a:r>
          </a:p>
          <a:p>
            <a:r>
              <a:rPr lang="ru-RU" sz="2800" dirty="0"/>
              <a:t>Ненасилие включает в себя все добродетели</a:t>
            </a:r>
          </a:p>
          <a:p>
            <a:r>
              <a:rPr lang="ru-RU" sz="2800" dirty="0"/>
              <a:t>Ненасилие по отношению к природе – это сохранение баланса в природе, соблюдение законов природы</a:t>
            </a:r>
          </a:p>
          <a:p>
            <a:r>
              <a:rPr lang="ru-RU" sz="2800" dirty="0"/>
              <a:t>Ненасилие означает не только </a:t>
            </a:r>
            <a:r>
              <a:rPr lang="ru-RU" sz="2800" dirty="0" err="1"/>
              <a:t>непричинение</a:t>
            </a:r>
            <a:r>
              <a:rPr lang="ru-RU" sz="2800" dirty="0"/>
              <a:t> вреда, но и совершение действий для облегчения страданий других людей, существ.</a:t>
            </a:r>
          </a:p>
          <a:p>
            <a:endParaRPr lang="ru-RU" dirty="0"/>
          </a:p>
        </p:txBody>
      </p:sp>
    </p:spTree>
    <p:extLst>
      <p:ext uri="{BB962C8B-B14F-4D97-AF65-F5344CB8AC3E}">
        <p14:creationId xmlns:p14="http://schemas.microsoft.com/office/powerpoint/2010/main" xmlns="" val="1644748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4" y="1124744"/>
            <a:ext cx="8229600" cy="1143000"/>
          </a:xfrm>
        </p:spPr>
        <p:txBody>
          <a:bodyPr>
            <a:normAutofit fontScale="90000"/>
          </a:bodyPr>
          <a:lstStyle/>
          <a:p>
            <a:pPr algn="ctr"/>
            <a:r>
              <a:rPr lang="ru-RU" dirty="0"/>
              <a:t>Ненасилие по отношению к себе – это ненасилие над органами чувств</a:t>
            </a:r>
          </a:p>
        </p:txBody>
      </p:sp>
      <p:sp>
        <p:nvSpPr>
          <p:cNvPr id="7" name="Объект 6"/>
          <p:cNvSpPr>
            <a:spLocks noGrp="1"/>
          </p:cNvSpPr>
          <p:nvPr>
            <p:ph idx="1"/>
          </p:nvPr>
        </p:nvSpPr>
        <p:spPr>
          <a:xfrm>
            <a:off x="395536" y="2204864"/>
            <a:ext cx="8229600" cy="4389120"/>
          </a:xfrm>
        </p:spPr>
        <p:txBody>
          <a:bodyPr>
            <a:normAutofit/>
          </a:bodyPr>
          <a:lstStyle/>
          <a:p>
            <a:r>
              <a:rPr lang="ru-RU" sz="2800" dirty="0"/>
              <a:t>Говорить ложь, грубость – насилие над языком</a:t>
            </a:r>
          </a:p>
          <a:p>
            <a:r>
              <a:rPr lang="ru-RU" sz="2800" dirty="0"/>
              <a:t>Слушать плохие речи – насилие над ушами</a:t>
            </a:r>
          </a:p>
          <a:p>
            <a:r>
              <a:rPr lang="ru-RU" sz="2800" dirty="0"/>
              <a:t>Видеть все плохое – насилие над глазами</a:t>
            </a:r>
          </a:p>
          <a:p>
            <a:r>
              <a:rPr lang="ru-RU" sz="2800" dirty="0"/>
              <a:t>Вдыхать плохие запахи – насилие над носом</a:t>
            </a:r>
          </a:p>
          <a:p>
            <a:r>
              <a:rPr lang="ru-RU" sz="2800" dirty="0"/>
              <a:t>Совершать плохие поступки – насилие над телом</a:t>
            </a:r>
          </a:p>
          <a:p>
            <a:r>
              <a:rPr lang="ru-RU" sz="2800" dirty="0"/>
              <a:t>Негативные мысли – насилие над Вселенной</a:t>
            </a:r>
          </a:p>
          <a:p>
            <a:endParaRPr lang="ru-RU" sz="2800" dirty="0"/>
          </a:p>
        </p:txBody>
      </p:sp>
    </p:spTree>
    <p:extLst>
      <p:ext uri="{BB962C8B-B14F-4D97-AF65-F5344CB8AC3E}">
        <p14:creationId xmlns:p14="http://schemas.microsoft.com/office/powerpoint/2010/main" xmlns="" val="189445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s://ds04.infourok.ru/uploads/ex/109a/001580e1-5de0f6d2/img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71" y="-171400"/>
            <a:ext cx="9144000" cy="71675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705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http://images.myshared.ru/62/1354013/slide_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16632"/>
            <a:ext cx="9144000" cy="674136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9337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s://cloud.prezentacii.org/19/04/141804/images/screen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8520" y="0"/>
            <a:ext cx="925252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5018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fsd.kopilkaurokov.ru/uploads/user_file_5531f5ba5b6c6/img_user_file_5531f5ba5b6c6_5_11.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fsd.kopilkaurokov.ru/uploads/user_file_5531f5ba5b6c6/img_user_file_5531f5ba5b6c6_5_11.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5846" name="Picture 6" descr="https://ds04.infourok.ru/uploads/ex/05bf/0003af3e-b384d0b2/img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576" y="-315416"/>
            <a:ext cx="9756576" cy="733467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727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260648"/>
            <a:ext cx="7498080" cy="5987752"/>
          </a:xfrm>
        </p:spPr>
        <p:txBody>
          <a:bodyPr>
            <a:normAutofit/>
          </a:bodyPr>
          <a:lstStyle/>
          <a:p>
            <a:pPr marL="82296" indent="0" algn="ctr">
              <a:buNone/>
            </a:pPr>
            <a:r>
              <a:rPr lang="ru-RU" sz="2800" b="1" dirty="0" smtClean="0">
                <a:solidFill>
                  <a:srgbClr val="FF0000"/>
                </a:solidFill>
                <a:latin typeface="Times New Roman" pitchFamily="18" charset="0"/>
                <a:cs typeface="Times New Roman" pitchFamily="18" charset="0"/>
              </a:rPr>
              <a:t>«Общечеловеческие </a:t>
            </a:r>
            <a:r>
              <a:rPr lang="ru-RU" sz="2800" b="1" dirty="0">
                <a:solidFill>
                  <a:srgbClr val="FF0000"/>
                </a:solidFill>
                <a:latin typeface="Times New Roman" pitchFamily="18" charset="0"/>
                <a:cs typeface="Times New Roman" pitchFamily="18" charset="0"/>
              </a:rPr>
              <a:t>ценности – основа </a:t>
            </a:r>
            <a:r>
              <a:rPr lang="ru-RU" sz="2800" b="1" dirty="0" smtClean="0">
                <a:solidFill>
                  <a:srgbClr val="FF0000"/>
                </a:solidFill>
                <a:latin typeface="Times New Roman" pitchFamily="18" charset="0"/>
                <a:cs typeface="Times New Roman" pitchFamily="18" charset="0"/>
              </a:rPr>
              <a:t>счастливой жизни»</a:t>
            </a:r>
          </a:p>
          <a:p>
            <a:pPr marL="82296" indent="0" algn="ctr">
              <a:buNone/>
            </a:pPr>
            <a:r>
              <a:rPr lang="ru-RU" sz="2000" b="1" dirty="0" smtClean="0">
                <a:solidFill>
                  <a:srgbClr val="FF0000"/>
                </a:solidFill>
                <a:latin typeface="Times New Roman" pitchFamily="18" charset="0"/>
                <a:cs typeface="Times New Roman" pitchFamily="18" charset="0"/>
              </a:rPr>
              <a:t>                                                          Сара Алпысовна Назарбаева</a:t>
            </a:r>
            <a:endParaRPr lang="ru-RU" sz="2000" dirty="0">
              <a:latin typeface="Times New Roman" pitchFamily="18" charset="0"/>
              <a:cs typeface="Times New Roman" pitchFamily="18" charset="0"/>
            </a:endParaRPr>
          </a:p>
          <a:p>
            <a:pPr marL="82296" indent="0" algn="r">
              <a:buNone/>
            </a:pPr>
            <a:r>
              <a:rPr lang="ru-RU" sz="1800" b="1" dirty="0" smtClean="0">
                <a:latin typeface="Times New Roman" pitchFamily="18" charset="0"/>
                <a:cs typeface="Times New Roman" pitchFamily="18" charset="0"/>
              </a:rPr>
              <a:t>                             </a:t>
            </a:r>
            <a:r>
              <a:rPr lang="ru-RU" sz="1600" b="1" dirty="0" smtClean="0">
                <a:solidFill>
                  <a:srgbClr val="00B0F0"/>
                </a:solidFill>
                <a:latin typeface="Times New Roman" pitchFamily="18" charset="0"/>
                <a:cs typeface="Times New Roman" pitchFamily="18" charset="0"/>
              </a:rPr>
              <a:t>Автор </a:t>
            </a:r>
            <a:r>
              <a:rPr lang="ru-RU" sz="1600" b="1" dirty="0">
                <a:solidFill>
                  <a:srgbClr val="00B0F0"/>
                </a:solidFill>
                <a:latin typeface="Times New Roman" pitchFamily="18" charset="0"/>
                <a:cs typeface="Times New Roman" pitchFamily="18" charset="0"/>
              </a:rPr>
              <a:t>образовательного проекта</a:t>
            </a:r>
            <a:r>
              <a:rPr lang="ru-RU" sz="1600" b="1" dirty="0" smtClean="0">
                <a:solidFill>
                  <a:srgbClr val="00B0F0"/>
                </a:solidFill>
                <a:latin typeface="Times New Roman" pitchFamily="18" charset="0"/>
                <a:cs typeface="Times New Roman" pitchFamily="18" charset="0"/>
              </a:rPr>
              <a:t>,</a:t>
            </a:r>
          </a:p>
          <a:p>
            <a:pPr marL="82296" indent="0" algn="r">
              <a:buNone/>
            </a:pPr>
            <a:r>
              <a:rPr lang="ru-RU" sz="1600" b="1" dirty="0" smtClean="0">
                <a:solidFill>
                  <a:srgbClr val="00B0F0"/>
                </a:solidFill>
                <a:latin typeface="Times New Roman" pitchFamily="18" charset="0"/>
                <a:cs typeface="Times New Roman" pitchFamily="18" charset="0"/>
              </a:rPr>
              <a:t> </a:t>
            </a:r>
            <a:r>
              <a:rPr lang="ru-RU" sz="1600" b="1" dirty="0">
                <a:solidFill>
                  <a:srgbClr val="00B0F0"/>
                </a:solidFill>
                <a:latin typeface="Times New Roman" pitchFamily="18" charset="0"/>
                <a:cs typeface="Times New Roman" pitchFamily="18" charset="0"/>
              </a:rPr>
              <a:t>направленного </a:t>
            </a:r>
            <a:r>
              <a:rPr lang="ru-RU" sz="1600" b="1" dirty="0" smtClean="0">
                <a:solidFill>
                  <a:srgbClr val="00B0F0"/>
                </a:solidFill>
                <a:latin typeface="Times New Roman" pitchFamily="18" charset="0"/>
                <a:cs typeface="Times New Roman" pitchFamily="18" charset="0"/>
              </a:rPr>
              <a:t>на возрождение</a:t>
            </a:r>
          </a:p>
          <a:p>
            <a:pPr marL="82296" indent="0" algn="r">
              <a:buNone/>
            </a:pPr>
            <a:r>
              <a:rPr lang="ru-RU" sz="1600" b="1" dirty="0" smtClean="0">
                <a:solidFill>
                  <a:srgbClr val="00B0F0"/>
                </a:solidFill>
                <a:latin typeface="Times New Roman" pitchFamily="18" charset="0"/>
                <a:cs typeface="Times New Roman" pitchFamily="18" charset="0"/>
              </a:rPr>
              <a:t> нравственно-духовных ценностей </a:t>
            </a:r>
          </a:p>
          <a:p>
            <a:pPr marL="82296" indent="0" algn="r">
              <a:buNone/>
            </a:pPr>
            <a:r>
              <a:rPr lang="ru-RU" sz="1600" b="1" dirty="0" smtClean="0">
                <a:solidFill>
                  <a:srgbClr val="00B0F0"/>
                </a:solidFill>
                <a:latin typeface="Times New Roman" pitchFamily="18" charset="0"/>
                <a:cs typeface="Times New Roman" pitchFamily="18" charset="0"/>
              </a:rPr>
              <a:t>под </a:t>
            </a:r>
            <a:r>
              <a:rPr lang="ru-RU" sz="1600" b="1" dirty="0">
                <a:solidFill>
                  <a:srgbClr val="00B0F0"/>
                </a:solidFill>
                <a:latin typeface="Times New Roman" pitchFamily="18" charset="0"/>
                <a:cs typeface="Times New Roman" pitchFamily="18" charset="0"/>
              </a:rPr>
              <a:t>названием «Самопознание», </a:t>
            </a:r>
            <a:endParaRPr lang="ru-RU" sz="1600" b="1" dirty="0" smtClean="0">
              <a:solidFill>
                <a:srgbClr val="00B0F0"/>
              </a:solidFill>
              <a:latin typeface="Times New Roman" pitchFamily="18" charset="0"/>
              <a:cs typeface="Times New Roman" pitchFamily="18" charset="0"/>
            </a:endParaRPr>
          </a:p>
          <a:p>
            <a:pPr marL="82296" indent="0" algn="r">
              <a:buNone/>
            </a:pPr>
            <a:r>
              <a:rPr lang="ru-RU" sz="1600" b="1" dirty="0" smtClean="0">
                <a:solidFill>
                  <a:srgbClr val="00B0F0"/>
                </a:solidFill>
                <a:latin typeface="Times New Roman" pitchFamily="18" charset="0"/>
                <a:cs typeface="Times New Roman" pitchFamily="18" charset="0"/>
              </a:rPr>
              <a:t> </a:t>
            </a:r>
            <a:r>
              <a:rPr lang="ru-RU" sz="1600" b="1" dirty="0">
                <a:solidFill>
                  <a:srgbClr val="00B0F0"/>
                </a:solidFill>
                <a:latin typeface="Times New Roman" pitchFamily="18" charset="0"/>
                <a:cs typeface="Times New Roman" pitchFamily="18" charset="0"/>
              </a:rPr>
              <a:t>благотворительного проекта</a:t>
            </a:r>
            <a:r>
              <a:rPr lang="ru-RU" sz="1600" b="1" dirty="0" smtClean="0">
                <a:solidFill>
                  <a:srgbClr val="00B0F0"/>
                </a:solidFill>
                <a:latin typeface="Times New Roman" pitchFamily="18" charset="0"/>
                <a:cs typeface="Times New Roman" pitchFamily="18" charset="0"/>
              </a:rPr>
              <a:t>,</a:t>
            </a:r>
          </a:p>
          <a:p>
            <a:pPr marL="82296" indent="0" algn="r">
              <a:buNone/>
            </a:pPr>
            <a:r>
              <a:rPr lang="ru-RU" sz="1600" b="1" dirty="0" smtClean="0">
                <a:solidFill>
                  <a:srgbClr val="00B0F0"/>
                </a:solidFill>
                <a:latin typeface="Times New Roman" pitchFamily="18" charset="0"/>
                <a:cs typeface="Times New Roman" pitchFamily="18" charset="0"/>
              </a:rPr>
              <a:t> работающего </a:t>
            </a:r>
            <a:r>
              <a:rPr lang="ru-RU" sz="1600" b="1" dirty="0">
                <a:solidFill>
                  <a:srgbClr val="00B0F0"/>
                </a:solidFill>
                <a:latin typeface="Times New Roman" pitchFamily="18" charset="0"/>
                <a:cs typeface="Times New Roman" pitchFamily="18" charset="0"/>
              </a:rPr>
              <a:t>во </a:t>
            </a:r>
            <a:r>
              <a:rPr lang="ru-RU" sz="1600" b="1" dirty="0" smtClean="0">
                <a:solidFill>
                  <a:srgbClr val="00B0F0"/>
                </a:solidFill>
                <a:latin typeface="Times New Roman" pitchFamily="18" charset="0"/>
                <a:cs typeface="Times New Roman" pitchFamily="18" charset="0"/>
              </a:rPr>
              <a:t>благо воспитанников</a:t>
            </a:r>
          </a:p>
          <a:p>
            <a:pPr marL="82296" indent="0" algn="r">
              <a:buNone/>
            </a:pPr>
            <a:r>
              <a:rPr lang="ru-RU" sz="1600" b="1" dirty="0" smtClean="0">
                <a:solidFill>
                  <a:srgbClr val="00B0F0"/>
                </a:solidFill>
                <a:latin typeface="Times New Roman" pitchFamily="18" charset="0"/>
                <a:cs typeface="Times New Roman" pitchFamily="18" charset="0"/>
              </a:rPr>
              <a:t> </a:t>
            </a:r>
            <a:r>
              <a:rPr lang="ru-RU" sz="1600" b="1" dirty="0">
                <a:solidFill>
                  <a:srgbClr val="00B0F0"/>
                </a:solidFill>
                <a:latin typeface="Times New Roman" pitchFamily="18" charset="0"/>
                <a:cs typeface="Times New Roman" pitchFamily="18" charset="0"/>
              </a:rPr>
              <a:t>детских домов</a:t>
            </a:r>
            <a:r>
              <a:rPr lang="ru-RU" sz="1600" b="1" dirty="0" smtClean="0">
                <a:solidFill>
                  <a:srgbClr val="00B0F0"/>
                </a:solidFill>
                <a:latin typeface="Times New Roman" pitchFamily="18" charset="0"/>
                <a:cs typeface="Times New Roman" pitchFamily="18" charset="0"/>
              </a:rPr>
              <a:t>.</a:t>
            </a:r>
          </a:p>
          <a:p>
            <a:pPr marL="82296" indent="0" algn="ctr">
              <a:buNone/>
            </a:pPr>
            <a:endParaRPr lang="ru-RU" sz="1600" dirty="0" smtClean="0">
              <a:latin typeface="Times New Roman" pitchFamily="18" charset="0"/>
              <a:cs typeface="Times New Roman" pitchFamily="18" charset="0"/>
            </a:endParaRPr>
          </a:p>
          <a:p>
            <a:pPr marL="82296" indent="0" algn="ctr">
              <a:buNone/>
            </a:pPr>
            <a:endParaRPr lang="ru-RU" sz="1600" dirty="0">
              <a:latin typeface="Times New Roman" pitchFamily="18" charset="0"/>
              <a:cs typeface="Times New Roman" pitchFamily="18" charset="0"/>
            </a:endParaRPr>
          </a:p>
          <a:p>
            <a:pPr marL="82296" indent="0" algn="ctr">
              <a:buNone/>
            </a:pPr>
            <a:r>
              <a:rPr lang="ru-RU" sz="1600" dirty="0" smtClean="0">
                <a:latin typeface="Times New Roman" pitchFamily="18" charset="0"/>
                <a:cs typeface="Times New Roman" pitchFamily="18" charset="0"/>
              </a:rPr>
              <a:t>«</a:t>
            </a:r>
            <a:r>
              <a:rPr lang="ru-RU" sz="1600" dirty="0">
                <a:latin typeface="Times New Roman" pitchFamily="18" charset="0"/>
                <a:cs typeface="Times New Roman" pitchFamily="18" charset="0"/>
              </a:rPr>
              <a:t>Мы, современники, так зазнались</a:t>
            </a:r>
            <a:r>
              <a:rPr lang="ru-RU" sz="1600" dirty="0" smtClean="0">
                <a:latin typeface="Times New Roman" pitchFamily="18" charset="0"/>
                <a:cs typeface="Times New Roman" pitchFamily="18" charset="0"/>
              </a:rPr>
              <a:t>,</a:t>
            </a:r>
          </a:p>
          <a:p>
            <a:pPr marL="82296" indent="0" algn="ctr">
              <a:buNone/>
            </a:pP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такие прям умные-разумные</a:t>
            </a:r>
            <a:r>
              <a:rPr lang="ru-RU" sz="1600" dirty="0" smtClean="0">
                <a:latin typeface="Times New Roman" pitchFamily="18" charset="0"/>
                <a:cs typeface="Times New Roman" pitchFamily="18" charset="0"/>
              </a:rPr>
              <a:t>.</a:t>
            </a:r>
          </a:p>
          <a:p>
            <a:pPr marL="82296" indent="0" algn="ctr">
              <a:buNone/>
            </a:pPr>
            <a:r>
              <a:rPr lang="ru-RU" sz="1600" dirty="0" smtClean="0">
                <a:latin typeface="Times New Roman" pitchFamily="18" charset="0"/>
                <a:cs typeface="Times New Roman" pitchFamily="18" charset="0"/>
              </a:rPr>
              <a:t> </a:t>
            </a:r>
            <a:r>
              <a:rPr lang="ru-RU" sz="1600" dirty="0">
                <a:latin typeface="Times New Roman" pitchFamily="18" charset="0"/>
                <a:cs typeface="Times New Roman" pitchFamily="18" charset="0"/>
              </a:rPr>
              <a:t>Самое главное забыли — главное забыли, упростили. А что главное? </a:t>
            </a:r>
            <a:endParaRPr lang="ru-RU" sz="1600" dirty="0" smtClean="0">
              <a:latin typeface="Times New Roman" pitchFamily="18" charset="0"/>
              <a:cs typeface="Times New Roman" pitchFamily="18" charset="0"/>
            </a:endParaRPr>
          </a:p>
          <a:p>
            <a:pPr marL="82296" indent="0" algn="ctr">
              <a:buNone/>
            </a:pPr>
            <a:r>
              <a:rPr lang="ru-RU" sz="1600" dirty="0" smtClean="0">
                <a:latin typeface="Times New Roman" pitchFamily="18" charset="0"/>
                <a:cs typeface="Times New Roman" pitchFamily="18" charset="0"/>
              </a:rPr>
              <a:t>Это «Общечеловеческие </a:t>
            </a:r>
            <a:r>
              <a:rPr lang="ru-RU" sz="1600" dirty="0">
                <a:latin typeface="Times New Roman" pitchFamily="18" charset="0"/>
                <a:cs typeface="Times New Roman" pitchFamily="18" charset="0"/>
              </a:rPr>
              <a:t>ценности», </a:t>
            </a:r>
            <a:r>
              <a:rPr lang="ru-RU" sz="1600" dirty="0" smtClean="0">
                <a:latin typeface="Times New Roman" pitchFamily="18" charset="0"/>
                <a:cs typeface="Times New Roman" pitchFamily="18" charset="0"/>
              </a:rPr>
              <a:t>- заявила </a:t>
            </a:r>
            <a:r>
              <a:rPr lang="ru-RU" sz="1600" dirty="0" smtClean="0">
                <a:latin typeface="Times New Roman" pitchFamily="18" charset="0"/>
                <a:cs typeface="Times New Roman" pitchFamily="18" charset="0"/>
              </a:rPr>
              <a:t>С. Назарбаева</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340768"/>
            <a:ext cx="3047916" cy="27020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9630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ds03.infourok.ru/uploads/ex/013f/0004e33e-96f83272/img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746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61023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s://ds04.infourok.ru/uploads/ex/0f78/000ba837-0afd8d39/img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38" y="0"/>
            <a:ext cx="9123962"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s://ds04.infourok.ru/uploads/ex/02eb/0015118a-37071278/img2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43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44161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24744"/>
            <a:ext cx="8686800" cy="4955381"/>
          </a:xfrm>
        </p:spPr>
        <p:txBody>
          <a:bodyPr>
            <a:normAutofit lnSpcReduction="10000"/>
          </a:bodyPr>
          <a:lstStyle/>
          <a:p>
            <a:pPr marL="0" indent="0">
              <a:buNone/>
            </a:pPr>
            <a:r>
              <a:rPr lang="ru-RU" sz="4000" dirty="0"/>
              <a:t>Эти пять общечеловеческих ценностей являют собой единое целое, они неотделимы друг от друга как пять пальцев одной руки или как грани алмаза. Если мы начинаем практиковать одну из них, автоматически вовлекаются и все остальные.</a:t>
            </a:r>
          </a:p>
          <a:p>
            <a:endParaRPr lang="ru-RU" dirty="0"/>
          </a:p>
        </p:txBody>
      </p:sp>
    </p:spTree>
    <p:extLst>
      <p:ext uri="{BB962C8B-B14F-4D97-AF65-F5344CB8AC3E}">
        <p14:creationId xmlns:p14="http://schemas.microsoft.com/office/powerpoint/2010/main" xmlns="" val="2389794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164" y="476672"/>
            <a:ext cx="8229600" cy="1143000"/>
          </a:xfrm>
        </p:spPr>
        <p:txBody>
          <a:bodyPr/>
          <a:lstStyle/>
          <a:p>
            <a:pPr algn="ctr"/>
            <a:r>
              <a:rPr lang="ru-RU" dirty="0" smtClean="0"/>
              <a:t>Творческое  задание №1</a:t>
            </a:r>
            <a:endParaRPr lang="ru-RU" dirty="0"/>
          </a:p>
        </p:txBody>
      </p:sp>
      <p:sp>
        <p:nvSpPr>
          <p:cNvPr id="3" name="Объект 2"/>
          <p:cNvSpPr>
            <a:spLocks noGrp="1"/>
          </p:cNvSpPr>
          <p:nvPr>
            <p:ph idx="1"/>
          </p:nvPr>
        </p:nvSpPr>
        <p:spPr>
          <a:xfrm>
            <a:off x="504164" y="1628800"/>
            <a:ext cx="8229600" cy="4389120"/>
          </a:xfrm>
        </p:spPr>
        <p:txBody>
          <a:bodyPr>
            <a:normAutofit/>
          </a:bodyPr>
          <a:lstStyle/>
          <a:p>
            <a:pPr marL="0" indent="0" algn="ctr">
              <a:buNone/>
            </a:pPr>
            <a:r>
              <a:rPr lang="ru-RU" sz="3200" dirty="0" smtClean="0">
                <a:solidFill>
                  <a:srgbClr val="0070C0"/>
                </a:solidFill>
              </a:rPr>
              <a:t>Просмотрите ролик, какие ценности выражены в  этом ролике?</a:t>
            </a:r>
          </a:p>
          <a:p>
            <a:pPr marL="0" indent="0" algn="ctr">
              <a:buNone/>
            </a:pPr>
            <a:r>
              <a:rPr lang="ru-RU" sz="3200" dirty="0" smtClean="0">
                <a:solidFill>
                  <a:srgbClr val="0070C0"/>
                </a:solidFill>
              </a:rPr>
              <a:t>Аргументируйте свой ответ.</a:t>
            </a:r>
            <a:endParaRPr lang="ru-RU" sz="3200" dirty="0">
              <a:solidFill>
                <a:srgbClr val="0070C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24777" y="3501008"/>
            <a:ext cx="3550313" cy="2520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04624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s://ds04.infourok.ru/uploads/ex/016b/00168322-8487f102/img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935" y="908720"/>
            <a:ext cx="9137437" cy="59492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3"/>
          <p:cNvSpPr>
            <a:spLocks noGrp="1"/>
          </p:cNvSpPr>
          <p:nvPr>
            <p:ph type="title"/>
          </p:nvPr>
        </p:nvSpPr>
        <p:spPr>
          <a:xfrm>
            <a:off x="422380" y="404664"/>
            <a:ext cx="8305800" cy="1143000"/>
          </a:xfrm>
        </p:spPr>
        <p:txBody>
          <a:bodyPr>
            <a:normAutofit fontScale="90000"/>
          </a:bodyPr>
          <a:lstStyle/>
          <a:p>
            <a:pPr algn="ctr"/>
            <a:r>
              <a:rPr lang="ru-RU" dirty="0"/>
              <a:t>Творческое  задание </a:t>
            </a:r>
            <a:r>
              <a:rPr lang="ru-RU" dirty="0" smtClean="0"/>
              <a:t>№2</a:t>
            </a:r>
            <a:br>
              <a:rPr lang="ru-RU" dirty="0" smtClean="0"/>
            </a:br>
            <a:endParaRPr lang="ru-RU" dirty="0"/>
          </a:p>
        </p:txBody>
      </p:sp>
    </p:spTree>
    <p:extLst>
      <p:ext uri="{BB962C8B-B14F-4D97-AF65-F5344CB8AC3E}">
        <p14:creationId xmlns:p14="http://schemas.microsoft.com/office/powerpoint/2010/main" xmlns="" val="41971360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1628800"/>
            <a:ext cx="8305800" cy="1143000"/>
          </a:xfrm>
        </p:spPr>
        <p:txBody>
          <a:bodyPr>
            <a:normAutofit fontScale="90000"/>
          </a:bodyPr>
          <a:lstStyle/>
          <a:p>
            <a:pPr algn="ctr"/>
            <a:r>
              <a:rPr lang="ru-RU" dirty="0" smtClean="0"/>
              <a:t>Как ты  практикуешь общечеловеческие ценности  в своей жизни?</a:t>
            </a:r>
            <a:endParaRPr lang="ru-RU" dirty="0"/>
          </a:p>
        </p:txBody>
      </p:sp>
    </p:spTree>
    <p:extLst>
      <p:ext uri="{BB962C8B-B14F-4D97-AF65-F5344CB8AC3E}">
        <p14:creationId xmlns:p14="http://schemas.microsoft.com/office/powerpoint/2010/main" xmlns="" val="3058471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5760" y="0"/>
            <a:ext cx="8305800" cy="1143000"/>
          </a:xfrm>
        </p:spPr>
        <p:txBody>
          <a:bodyPr/>
          <a:lstStyle/>
          <a:p>
            <a:pPr algn="ctr"/>
            <a:r>
              <a:rPr lang="ru-RU" dirty="0" smtClean="0"/>
              <a:t>Золотое правило жизни</a:t>
            </a:r>
            <a:endParaRPr lang="ru-RU" dirty="0"/>
          </a:p>
        </p:txBody>
      </p:sp>
      <p:sp>
        <p:nvSpPr>
          <p:cNvPr id="3" name="Объект 2"/>
          <p:cNvSpPr>
            <a:spLocks noGrp="1"/>
          </p:cNvSpPr>
          <p:nvPr>
            <p:ph idx="4294967295"/>
          </p:nvPr>
        </p:nvSpPr>
        <p:spPr>
          <a:xfrm>
            <a:off x="0" y="1600200"/>
            <a:ext cx="8578850" cy="4525963"/>
          </a:xfrm>
        </p:spPr>
        <p:txBody>
          <a:bodyPr>
            <a:normAutofit/>
          </a:bodyPr>
          <a:lstStyle/>
          <a:p>
            <a:pPr>
              <a:lnSpc>
                <a:spcPct val="150000"/>
              </a:lnSpc>
            </a:pPr>
            <a:r>
              <a:rPr lang="ru-RU" sz="3600" b="1" dirty="0" smtClean="0">
                <a:solidFill>
                  <a:schemeClr val="accent2">
                    <a:lumMod val="75000"/>
                  </a:schemeClr>
                </a:solidFill>
              </a:rPr>
              <a:t>Думай о хорошем!</a:t>
            </a:r>
          </a:p>
          <a:p>
            <a:pPr>
              <a:lnSpc>
                <a:spcPct val="150000"/>
              </a:lnSpc>
            </a:pPr>
            <a:r>
              <a:rPr lang="ru-RU" sz="3600" b="1" dirty="0" smtClean="0">
                <a:solidFill>
                  <a:schemeClr val="accent2">
                    <a:lumMod val="75000"/>
                  </a:schemeClr>
                </a:solidFill>
              </a:rPr>
              <a:t>Смотри на хорошее!</a:t>
            </a:r>
          </a:p>
          <a:p>
            <a:pPr>
              <a:lnSpc>
                <a:spcPct val="150000"/>
              </a:lnSpc>
            </a:pPr>
            <a:r>
              <a:rPr lang="ru-RU" sz="3600" b="1" dirty="0" smtClean="0">
                <a:solidFill>
                  <a:schemeClr val="accent2">
                    <a:lumMod val="75000"/>
                  </a:schemeClr>
                </a:solidFill>
              </a:rPr>
              <a:t>Слушай хорошее!</a:t>
            </a:r>
            <a:endParaRPr lang="ru-RU" sz="3600" b="1" dirty="0">
              <a:solidFill>
                <a:schemeClr val="accent2">
                  <a:lumMod val="75000"/>
                </a:schemeClr>
              </a:solidFill>
            </a:endParaRPr>
          </a:p>
        </p:txBody>
      </p:sp>
      <p:pic>
        <p:nvPicPr>
          <p:cNvPr id="4098" name="Picture 2" descr="http://img11.nnm.me/a/6/2/5/5/553382bdb0c968aee7ee3e9ae6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90927" y="1700808"/>
            <a:ext cx="4161611" cy="408280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95531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764704"/>
            <a:ext cx="8229600" cy="1143000"/>
          </a:xfrm>
        </p:spPr>
        <p:txBody>
          <a:bodyPr>
            <a:noAutofit/>
          </a:bodyPr>
          <a:lstStyle/>
          <a:p>
            <a:pPr algn="ctr"/>
            <a:r>
              <a:rPr lang="ru-RU" sz="1800" dirty="0"/>
              <a:t/>
            </a:r>
            <a:br>
              <a:rPr lang="ru-RU" sz="1800" dirty="0"/>
            </a:br>
            <a:r>
              <a:rPr lang="ru-RU" sz="2800" dirty="0"/>
              <a:t>Поём вместе</a:t>
            </a:r>
            <a:br>
              <a:rPr lang="ru-RU" sz="2800" dirty="0"/>
            </a:br>
            <a:r>
              <a:rPr lang="ru-RU" sz="2800" dirty="0"/>
              <a:t>О </a:t>
            </a:r>
            <a:r>
              <a:rPr lang="ru-RU" sz="2800" dirty="0" smtClean="0"/>
              <a:t>Душе</a:t>
            </a:r>
            <a:br>
              <a:rPr lang="ru-RU" sz="2800" dirty="0" smtClean="0"/>
            </a:br>
            <a:r>
              <a:rPr lang="ru-RU" sz="1800" b="1" dirty="0"/>
              <a:t>Текст песни Виталий и Наталья </a:t>
            </a:r>
            <a:r>
              <a:rPr lang="ru-RU" sz="1800" b="1" dirty="0" err="1"/>
              <a:t>Сколовы</a:t>
            </a:r>
            <a:r>
              <a:rPr lang="ru-RU" sz="1800" b="1" dirty="0"/>
              <a:t> </a:t>
            </a:r>
            <a:br>
              <a:rPr lang="ru-RU" sz="1800" b="1" dirty="0"/>
            </a:br>
            <a:r>
              <a:rPr lang="en-US" sz="1800" b="1" dirty="0">
                <a:hlinkClick r:id="rId2"/>
              </a:rPr>
              <a:t>https://</a:t>
            </a:r>
            <a:r>
              <a:rPr lang="en-US" sz="1800" b="1" dirty="0" smtClean="0">
                <a:hlinkClick r:id="rId2"/>
              </a:rPr>
              <a:t>youtu.be/UfgBuqLuXco</a:t>
            </a:r>
            <a:r>
              <a:rPr lang="ru-RU" sz="1800" b="1" dirty="0" smtClean="0"/>
              <a:t/>
            </a:r>
            <a:br>
              <a:rPr lang="ru-RU" sz="1800" b="1" dirty="0" smtClean="0"/>
            </a:br>
            <a:r>
              <a:rPr lang="ru-RU" sz="1800" dirty="0"/>
              <a:t/>
            </a:r>
            <a:br>
              <a:rPr lang="ru-RU" sz="1800" dirty="0"/>
            </a:br>
            <a:endParaRPr lang="ru-RU" sz="1800" dirty="0"/>
          </a:p>
        </p:txBody>
      </p:sp>
      <p:sp>
        <p:nvSpPr>
          <p:cNvPr id="3" name="Объект 2"/>
          <p:cNvSpPr>
            <a:spLocks noGrp="1"/>
          </p:cNvSpPr>
          <p:nvPr>
            <p:ph sz="half" idx="1"/>
          </p:nvPr>
        </p:nvSpPr>
        <p:spPr/>
        <p:txBody>
          <a:bodyPr>
            <a:normAutofit fontScale="77500" lnSpcReduction="20000"/>
          </a:bodyPr>
          <a:lstStyle/>
          <a:p>
            <a:pPr marL="0" indent="0">
              <a:buNone/>
            </a:pPr>
            <a:r>
              <a:rPr lang="ru-RU" sz="2800" dirty="0"/>
              <a:t>Смотри, какая красота</a:t>
            </a:r>
            <a:br>
              <a:rPr lang="ru-RU" sz="2800" dirty="0"/>
            </a:br>
            <a:r>
              <a:rPr lang="ru-RU" sz="2800" dirty="0"/>
              <a:t>ей невозможно наглядеться</a:t>
            </a:r>
            <a:br>
              <a:rPr lang="ru-RU" sz="2800" dirty="0"/>
            </a:br>
            <a:r>
              <a:rPr lang="ru-RU" sz="2800" dirty="0"/>
              <a:t>ты не целуй её в уста</a:t>
            </a:r>
            <a:br>
              <a:rPr lang="ru-RU" sz="2800" dirty="0"/>
            </a:br>
            <a:r>
              <a:rPr lang="ru-RU" sz="2800" dirty="0"/>
              <a:t>ты прикоснись к ней только </a:t>
            </a:r>
            <a:r>
              <a:rPr lang="ru-RU" sz="2800" dirty="0" smtClean="0"/>
              <a:t>сердцем</a:t>
            </a:r>
            <a:r>
              <a:rPr lang="ru-RU" sz="2800" dirty="0"/>
              <a:t/>
            </a:r>
            <a:br>
              <a:rPr lang="ru-RU" sz="2800" dirty="0"/>
            </a:br>
            <a:r>
              <a:rPr lang="ru-RU" sz="2800" dirty="0"/>
              <a:t/>
            </a:r>
            <a:br>
              <a:rPr lang="ru-RU" sz="2800" dirty="0"/>
            </a:br>
            <a:r>
              <a:rPr lang="ru-RU" sz="2800" dirty="0"/>
              <a:t>Смотри, такая чистота</a:t>
            </a:r>
            <a:br>
              <a:rPr lang="ru-RU" sz="2800" dirty="0"/>
            </a:br>
            <a:r>
              <a:rPr lang="ru-RU" sz="2800" dirty="0"/>
              <a:t>её ничто не очерняет</a:t>
            </a:r>
            <a:br>
              <a:rPr lang="ru-RU" sz="2800" dirty="0"/>
            </a:br>
            <a:r>
              <a:rPr lang="ru-RU" sz="2800" dirty="0"/>
              <a:t>наивность белого листа</a:t>
            </a:r>
            <a:br>
              <a:rPr lang="ru-RU" sz="2800" dirty="0"/>
            </a:br>
            <a:r>
              <a:rPr lang="ru-RU" sz="2800" dirty="0"/>
              <a:t>от пустословия спасает</a:t>
            </a:r>
            <a:br>
              <a:rPr lang="ru-RU" sz="2800" dirty="0"/>
            </a:br>
            <a:r>
              <a:rPr lang="ru-RU" sz="2800" dirty="0"/>
              <a:t/>
            </a:r>
            <a:br>
              <a:rPr lang="ru-RU" sz="2800" dirty="0"/>
            </a:br>
            <a:r>
              <a:rPr lang="ru-RU" sz="2800" dirty="0"/>
              <a:t>Смотри, какая доброта</a:t>
            </a:r>
            <a:br>
              <a:rPr lang="ru-RU" sz="2800" dirty="0"/>
            </a:br>
            <a:r>
              <a:rPr lang="ru-RU" sz="2800" dirty="0"/>
              <a:t>она надежду бережет</a:t>
            </a:r>
            <a:br>
              <a:rPr lang="ru-RU" sz="2800" dirty="0"/>
            </a:br>
            <a:r>
              <a:rPr lang="ru-RU" sz="2800" dirty="0"/>
              <a:t>что без раздоров и хлыста</a:t>
            </a:r>
            <a:br>
              <a:rPr lang="ru-RU" sz="2800" dirty="0"/>
            </a:br>
            <a:r>
              <a:rPr lang="ru-RU" sz="2800" dirty="0"/>
              <a:t>прозренье сердце обретет</a:t>
            </a:r>
            <a:br>
              <a:rPr lang="ru-RU" sz="2800" dirty="0"/>
            </a:br>
            <a:endParaRPr lang="ru-RU" dirty="0"/>
          </a:p>
        </p:txBody>
      </p:sp>
      <p:sp>
        <p:nvSpPr>
          <p:cNvPr id="4" name="Объект 3"/>
          <p:cNvSpPr>
            <a:spLocks noGrp="1"/>
          </p:cNvSpPr>
          <p:nvPr>
            <p:ph sz="half" idx="2"/>
          </p:nvPr>
        </p:nvSpPr>
        <p:spPr/>
        <p:txBody>
          <a:bodyPr>
            <a:normAutofit fontScale="77500" lnSpcReduction="20000"/>
          </a:bodyPr>
          <a:lstStyle/>
          <a:p>
            <a:pPr marL="0" indent="0">
              <a:buNone/>
            </a:pPr>
            <a:r>
              <a:rPr lang="ru-RU" sz="2800" dirty="0"/>
              <a:t>Смотри, какая высота</a:t>
            </a:r>
            <a:br>
              <a:rPr lang="ru-RU" sz="2800" dirty="0"/>
            </a:br>
            <a:r>
              <a:rPr lang="ru-RU" sz="2800" dirty="0"/>
              <a:t>что невозможно дотянуться</a:t>
            </a:r>
            <a:br>
              <a:rPr lang="ru-RU" sz="2800" dirty="0"/>
            </a:br>
            <a:r>
              <a:rPr lang="ru-RU" sz="2800" dirty="0"/>
              <a:t>с самых высоких в мире скал</a:t>
            </a:r>
            <a:br>
              <a:rPr lang="ru-RU" sz="2800" dirty="0"/>
            </a:br>
            <a:r>
              <a:rPr lang="ru-RU" sz="2800" dirty="0"/>
              <a:t>луна и солнце будто блюдца</a:t>
            </a:r>
            <a:br>
              <a:rPr lang="ru-RU" sz="2800" dirty="0"/>
            </a:br>
            <a:r>
              <a:rPr lang="ru-RU" sz="2800" dirty="0"/>
              <a:t/>
            </a:r>
            <a:br>
              <a:rPr lang="ru-RU" sz="2800" dirty="0"/>
            </a:br>
            <a:r>
              <a:rPr lang="ru-RU" sz="2800" dirty="0"/>
              <a:t>Смотри, какая нагота</a:t>
            </a:r>
            <a:br>
              <a:rPr lang="ru-RU" sz="2800" dirty="0"/>
            </a:br>
            <a:r>
              <a:rPr lang="ru-RU" sz="2800" dirty="0"/>
              <a:t>что </a:t>
            </a:r>
            <a:r>
              <a:rPr lang="ru-RU" sz="2800" dirty="0" smtClean="0"/>
              <a:t>невозможно </a:t>
            </a:r>
            <a:r>
              <a:rPr lang="ru-RU" sz="2800" dirty="0"/>
              <a:t>не смутится</a:t>
            </a:r>
            <a:br>
              <a:rPr lang="ru-RU" sz="2800" dirty="0"/>
            </a:br>
            <a:r>
              <a:rPr lang="ru-RU" sz="2800" dirty="0"/>
              <a:t>душа открытая, в цветах</a:t>
            </a:r>
            <a:br>
              <a:rPr lang="ru-RU" sz="2800" dirty="0"/>
            </a:br>
            <a:r>
              <a:rPr lang="ru-RU" sz="2800" dirty="0"/>
              <a:t>И ангелы поют, как птицы</a:t>
            </a:r>
            <a:br>
              <a:rPr lang="ru-RU" sz="2800" dirty="0"/>
            </a:br>
            <a:endParaRPr lang="ru-RU" sz="2800" dirty="0" smtClean="0"/>
          </a:p>
          <a:p>
            <a:pPr marL="0" indent="0">
              <a:buNone/>
            </a:pPr>
            <a:r>
              <a:rPr lang="ru-RU" sz="2800" dirty="0"/>
              <a:t/>
            </a:r>
            <a:br>
              <a:rPr lang="ru-RU" sz="2800" dirty="0"/>
            </a:br>
            <a:r>
              <a:rPr lang="ru-RU" sz="2800" dirty="0"/>
              <a:t>Смотри, какая </a:t>
            </a:r>
            <a:r>
              <a:rPr lang="ru-RU" sz="2800" dirty="0" smtClean="0"/>
              <a:t>полнота</a:t>
            </a:r>
            <a:r>
              <a:rPr lang="ru-RU" sz="2800" dirty="0"/>
              <a:t/>
            </a:r>
            <a:br>
              <a:rPr lang="ru-RU" sz="2800" dirty="0"/>
            </a:br>
            <a:r>
              <a:rPr lang="ru-RU" sz="2800" dirty="0"/>
              <a:t>не донести не расплескав</a:t>
            </a:r>
            <a:br>
              <a:rPr lang="ru-RU" sz="2800" dirty="0"/>
            </a:br>
            <a:r>
              <a:rPr lang="ru-RU" sz="2800" dirty="0"/>
              <a:t>Но не коснется пустота</a:t>
            </a:r>
            <a:br>
              <a:rPr lang="ru-RU" sz="2800" dirty="0"/>
            </a:br>
            <a:r>
              <a:rPr lang="ru-RU" sz="2800" dirty="0"/>
              <a:t>Того кто любит все отдав! </a:t>
            </a:r>
            <a:br>
              <a:rPr lang="ru-RU" sz="2800" dirty="0"/>
            </a:br>
            <a:endParaRPr lang="ru-RU" dirty="0"/>
          </a:p>
        </p:txBody>
      </p:sp>
    </p:spTree>
    <p:extLst>
      <p:ext uri="{BB962C8B-B14F-4D97-AF65-F5344CB8AC3E}">
        <p14:creationId xmlns:p14="http://schemas.microsoft.com/office/powerpoint/2010/main" xmlns="" val="2445831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ds02.infourok.ru/uploads/ex/0ffd/0003e08c-d5f31f5f/img0.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https://ds02.infourok.ru/uploads/ex/0ffd/0003e08c-d5f31f5f/img0.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https://ds02.infourok.ru/uploads/ex/0ffd/0003e08c-d5f31f5f/img0.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8" descr="https://ds02.infourok.ru/uploads/ex/0ffd/0003e08c-d5f31f5f/img0.jp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10" descr="https://ds02.infourok.ru/uploads/ex/0ffd/0003e08c-d5f31f5f/img0.jpg"/>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12" descr="https://ds02.infourok.ru/uploads/ex/0ffd/0003e08c-d5f31f5f/img0.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2782" name="Picture 14" descr="https://ds03.infourok.ru/uploads/ex/0f6d/00063d74-05ce5d10/hello_html_320f3f79.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877" y="-33745"/>
            <a:ext cx="9159877" cy="6891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01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ds03.infourok.ru/uploads/ex/07f4/00053813-9040ec4e/img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8520" y="0"/>
            <a:ext cx="9252520" cy="69961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9753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608" y="332656"/>
            <a:ext cx="7498080" cy="5915744"/>
          </a:xfrm>
        </p:spPr>
        <p:txBody>
          <a:bodyPr>
            <a:normAutofit/>
          </a:bodyPr>
          <a:lstStyle/>
          <a:p>
            <a:r>
              <a:rPr lang="ru-RU" sz="2400" dirty="0">
                <a:latin typeface="Times New Roman" pitchFamily="18" charset="0"/>
                <a:cs typeface="Times New Roman" pitchFamily="18" charset="0"/>
              </a:rPr>
              <a:t>Общечеловеческие ценности не меняются со временем и имеют значение для всех людей планеты Земля. Истина, </a:t>
            </a:r>
            <a:r>
              <a:rPr lang="ru-RU" sz="2400" dirty="0" smtClean="0">
                <a:latin typeface="Times New Roman" pitchFamily="18" charset="0"/>
                <a:cs typeface="Times New Roman" pitchFamily="18" charset="0"/>
              </a:rPr>
              <a:t>Любовь</a:t>
            </a:r>
            <a:r>
              <a:rPr lang="ru-RU" sz="2400" dirty="0">
                <a:latin typeface="Times New Roman" pitchFamily="18" charset="0"/>
                <a:cs typeface="Times New Roman" pitchFamily="18" charset="0"/>
              </a:rPr>
              <a:t>, Праведное поведение, Внутренний покой, Ненасилие объединяют нас, помогают нам жить в мире и согласии, воспитывать в себе добрые качества, стремление совершать </a:t>
            </a:r>
            <a:r>
              <a:rPr lang="ru-RU" sz="2400" dirty="0" smtClean="0">
                <a:latin typeface="Times New Roman" pitchFamily="18" charset="0"/>
                <a:cs typeface="Times New Roman" pitchFamily="18" charset="0"/>
              </a:rPr>
              <a:t>добрые </a:t>
            </a:r>
            <a:r>
              <a:rPr lang="ru-RU" sz="2400" dirty="0">
                <a:latin typeface="Times New Roman" pitchFamily="18" charset="0"/>
                <a:cs typeface="Times New Roman" pitchFamily="18" charset="0"/>
              </a:rPr>
              <a:t>поступки</a:t>
            </a:r>
            <a:r>
              <a:rPr lang="ru-RU"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 </a:t>
            </a:r>
            <a:endParaRPr lang="ru-RU" sz="2400" dirty="0" smtClean="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699792" y="2924944"/>
            <a:ext cx="4572000" cy="28529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36456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cf2.ppt-online.org/files2/slide/v/v9jg3QOSkcxrHzFutdAJVLpToXbnfyBhUiqCmGKM5/slide-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63" y="0"/>
            <a:ext cx="9137237"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1521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fs00.infourok.ru/images/doc/278/283965/img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567" y="0"/>
            <a:ext cx="9144000" cy="685963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1499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ds04.infourok.ru/uploads/ex/0da9/00144570-456c894e/img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38" y="0"/>
            <a:ext cx="9144000" cy="70088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8537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ds04.infourok.ru/uploads/ex/0f78/000ba837-0afd8d39/img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59" y="-2"/>
            <a:ext cx="9126341" cy="63813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044569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332</TotalTime>
  <Words>340</Words>
  <Application>Microsoft Office PowerPoint</Application>
  <PresentationFormat>Экран (4:3)</PresentationFormat>
  <Paragraphs>47</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Поток</vt:lpstr>
      <vt:lpstr>ГУ  Тасты – Талдинская СШ Урок Самопознания в 8 классе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Ненасилие – это Любовь в миропонимании </vt:lpstr>
      <vt:lpstr>НЕНАСИЛИЕ – сладкий плод практики Истины, Любви, Праведного поведения и Покоя  </vt:lpstr>
      <vt:lpstr>Характерные особенности ненасилия</vt:lpstr>
      <vt:lpstr>Ненасилие по отношению к себе – это ненасилие над органами чувств</vt:lpstr>
      <vt:lpstr>Слайд 16</vt:lpstr>
      <vt:lpstr>Слайд 17</vt:lpstr>
      <vt:lpstr>Слайд 18</vt:lpstr>
      <vt:lpstr>Слайд 19</vt:lpstr>
      <vt:lpstr>Слайд 20</vt:lpstr>
      <vt:lpstr>Слайд 21</vt:lpstr>
      <vt:lpstr>Слайд 22</vt:lpstr>
      <vt:lpstr>Творческое  задание №1</vt:lpstr>
      <vt:lpstr>Творческое  задание №2 </vt:lpstr>
      <vt:lpstr>Как ты  практикуешь общечеловеческие ценности  в своей жизни?</vt:lpstr>
      <vt:lpstr>Золотое правило жизни</vt:lpstr>
      <vt:lpstr> Поём вместе О Душе Текст песни Виталий и Наталья Сколовы  https://youtu.be/UfgBuqLuXco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ГУ «СОШ №21, г.Павлодара»  Единый классный час «Общечеловеческие ценности»</dc:title>
  <dc:creator>Пользователь</dc:creator>
  <cp:lastModifiedBy>Tatiana</cp:lastModifiedBy>
  <cp:revision>29</cp:revision>
  <dcterms:created xsi:type="dcterms:W3CDTF">2020-11-19T09:20:09Z</dcterms:created>
  <dcterms:modified xsi:type="dcterms:W3CDTF">2020-11-24T16:31:48Z</dcterms:modified>
</cp:coreProperties>
</file>